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handoutMasterIdLst>
    <p:handoutMasterId r:id="rId14"/>
  </p:handoutMasterIdLst>
  <p:sldIdLst>
    <p:sldId id="25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meadvantage12@gmail.com" initials="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9" autoAdjust="0"/>
    <p:restoredTop sz="94660"/>
  </p:normalViewPr>
  <p:slideViewPr>
    <p:cSldViewPr snapToGrid="0">
      <p:cViewPr varScale="1">
        <p:scale>
          <a:sx n="75" d="100"/>
          <a:sy n="75" d="100"/>
        </p:scale>
        <p:origin x="66"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commentAuthors" Target="commentAuthors.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handoutMaster" Target="handoutMasters/handoutMaster1.xml"/><Relationship Id="rId13" Type="http://schemas.openxmlformats.org/officeDocument/2006/relationships/notesMaster" Target="notesMasters/notesMaster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96C064A-D61B-4B21-B757-51A9B82445B8}" type="datetimeFigureOut">
              <a:rPr lang="en-US" smtClean="0"/>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305E07-67EA-4042-A3F6-853A8AD8D209}" type="slidenum">
              <a:rPr lang="en-US" smtClean="0"/>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48A87A34-81AB-432B-8DAE-1953F412C126}"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48A87A34-81AB-432B-8DAE-1953F412C126}" type="datetimeFigureOut">
              <a:rPr lang="en-US" smtClean="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48A87A34-81AB-432B-8DAE-1953F412C126}" type="datetimeFigureOut">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48A87A34-81AB-432B-8DAE-1953F412C126}"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endParaRPr lang="en-US"/>
          </a:p>
        </p:txBody>
      </p:sp>
      <p:sp>
        <p:nvSpPr>
          <p:cNvPr id="5" name="Date Placeholder 4"/>
          <p:cNvSpPr>
            <a:spLocks noGrp="1"/>
          </p:cNvSpPr>
          <p:nvPr>
            <p:ph type="dt" sz="half" idx="10"/>
          </p:nvPr>
        </p:nvSpPr>
        <p:spPr/>
        <p:txBody>
          <a:bodyPr/>
          <a:lstStyle/>
          <a:p>
            <a:fld id="{48A87A34-81AB-432B-8DAE-1953F412C126}"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800" dirty="0"/>
              <a:t>Boundaries</a:t>
            </a:r>
            <a:endParaRPr lang="en-US" sz="8800" dirty="0"/>
          </a:p>
        </p:txBody>
      </p:sp>
      <p:sp>
        <p:nvSpPr>
          <p:cNvPr id="3" name="Subtitle 2"/>
          <p:cNvSpPr>
            <a:spLocks noGrp="1"/>
          </p:cNvSpPr>
          <p:nvPr>
            <p:ph type="subTitle" idx="1"/>
          </p:nvPr>
        </p:nvSpPr>
        <p:spPr>
          <a:xfrm>
            <a:off x="1524000" y="3602038"/>
            <a:ext cx="9144000" cy="461962"/>
          </a:xfrm>
        </p:spPr>
        <p:txBody>
          <a:bodyPr>
            <a:normAutofit/>
          </a:bodyPr>
          <a:lstStyle/>
          <a:p>
            <a:r>
              <a:rPr lang="en-US" dirty="0"/>
              <a:t>ATTAIN HOME CARE LLC</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questions</a:t>
            </a:r>
            <a:endParaRPr lang="en-US" dirty="0"/>
          </a:p>
        </p:txBody>
      </p:sp>
      <p:sp>
        <p:nvSpPr>
          <p:cNvPr id="3" name="Content Placeholder 2"/>
          <p:cNvSpPr>
            <a:spLocks noGrp="1"/>
          </p:cNvSpPr>
          <p:nvPr>
            <p:ph idx="1"/>
          </p:nvPr>
        </p:nvSpPr>
        <p:spPr/>
        <p:txBody>
          <a:bodyPr/>
          <a:lstStyle/>
          <a:p>
            <a:r>
              <a:rPr lang="en-US" dirty="0"/>
              <a:t>What observations can you make about this situation? </a:t>
            </a:r>
            <a:endParaRPr lang="en-US" dirty="0"/>
          </a:p>
          <a:p>
            <a:r>
              <a:rPr lang="en-US" dirty="0"/>
              <a:t> How could the caregiver’s actions affect the client? </a:t>
            </a:r>
            <a:endParaRPr lang="en-US" dirty="0"/>
          </a:p>
          <a:p>
            <a:r>
              <a:rPr lang="en-US" dirty="0"/>
              <a:t> How could the situation affect the caregiver? </a:t>
            </a:r>
            <a:endParaRPr lang="en-US" dirty="0"/>
          </a:p>
          <a:p>
            <a:pPr marL="0" indent="0">
              <a:buNone/>
            </a:pPr>
            <a:endParaRPr lang="en-US" dirty="0"/>
          </a:p>
          <a:p>
            <a:r>
              <a:rPr lang="en-US" dirty="0"/>
              <a:t>You’ll have about 10 minutes for discussion.  You can begin now. </a:t>
            </a:r>
            <a:endParaRPr lang="en-US" dirty="0"/>
          </a:p>
          <a:p>
            <a:pPr marL="0" indent="0">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points</a:t>
            </a: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b="1" dirty="0"/>
              <a:t>Main learning points:</a:t>
            </a:r>
            <a:endParaRPr lang="en-US" b="1" dirty="0"/>
          </a:p>
          <a:p>
            <a:pPr lvl="1"/>
            <a:r>
              <a:rPr lang="en-US" dirty="0"/>
              <a:t>Identify professional boundaries for caregivers</a:t>
            </a:r>
            <a:endParaRPr lang="en-US" dirty="0"/>
          </a:p>
          <a:p>
            <a:pPr lvl="1"/>
            <a:r>
              <a:rPr lang="en-US" dirty="0"/>
              <a:t>Maintain a helpful relationship with clients</a:t>
            </a:r>
            <a:endParaRPr lang="en-US" dirty="0"/>
          </a:p>
          <a:p>
            <a:pPr lvl="1"/>
            <a:r>
              <a:rPr lang="en-US" dirty="0"/>
              <a:t>Learn how to stay in bounds</a:t>
            </a:r>
            <a:endParaRPr lang="en-US" dirty="0"/>
          </a:p>
          <a:p>
            <a:pPr lvl="1"/>
            <a:r>
              <a:rPr lang="en-US" dirty="0"/>
              <a:t>Understand why professional boundaries are important</a:t>
            </a:r>
            <a:endParaRPr lang="en-US" dirty="0"/>
          </a:p>
          <a:p>
            <a:pPr lvl="1"/>
            <a:endParaRPr lang="en-US" dirty="0"/>
          </a:p>
          <a:p>
            <a:pPr marL="457200" lvl="1" indent="0">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professional boundaries??	</a:t>
            </a:r>
            <a:endParaRPr lang="en-US" dirty="0"/>
          </a:p>
        </p:txBody>
      </p:sp>
      <p:sp>
        <p:nvSpPr>
          <p:cNvPr id="3" name="Content Placeholder 2"/>
          <p:cNvSpPr>
            <a:spLocks noGrp="1"/>
          </p:cNvSpPr>
          <p:nvPr>
            <p:ph idx="1"/>
          </p:nvPr>
        </p:nvSpPr>
        <p:spPr/>
        <p:txBody>
          <a:bodyPr/>
          <a:lstStyle/>
          <a:p>
            <a:r>
              <a:rPr lang="en-US" dirty="0"/>
              <a:t>Are guidelines for maintaining a positive and helpful relationship with your clients. Understanding boundaries helps caregivers avoid stress and misconduct, recognize boundary crossings and provide the best possible care.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618517"/>
            <a:ext cx="9905998" cy="2011679"/>
          </a:xfrm>
        </p:spPr>
        <p:txBody>
          <a:bodyPr>
            <a:normAutofit fontScale="90000"/>
          </a:bodyPr>
          <a:lstStyle/>
          <a:p>
            <a:pPr>
              <a:lnSpc>
                <a:spcPct val="100000"/>
              </a:lnSpc>
            </a:pPr>
            <a:r>
              <a:rPr lang="en-US" dirty="0"/>
              <a:t>The caregiver-client relationship	</a:t>
            </a:r>
            <a:br>
              <a:rPr lang="en-US" dirty="0"/>
            </a:br>
            <a:br>
              <a:rPr lang="en-US" dirty="0"/>
            </a:br>
            <a:r>
              <a:rPr lang="en-US" sz="2000" dirty="0"/>
              <a:t>The CAREGIVER HAS A POWERFUL ROLE IN THE RELATIONSHIP BETWEEN CAREGIVER AND CLIENT. </a:t>
            </a:r>
            <a:endParaRPr lang="en-US" dirty="0"/>
          </a:p>
        </p:txBody>
      </p:sp>
      <p:sp>
        <p:nvSpPr>
          <p:cNvPr id="3" name="Content Placeholder 2"/>
          <p:cNvSpPr>
            <a:spLocks noGrp="1"/>
          </p:cNvSpPr>
          <p:nvPr>
            <p:ph sz="half" idx="1"/>
          </p:nvPr>
        </p:nvSpPr>
        <p:spPr>
          <a:xfrm>
            <a:off x="1141412" y="2608565"/>
            <a:ext cx="4875211" cy="1068085"/>
          </a:xfrm>
        </p:spPr>
        <p:txBody>
          <a:bodyPr/>
          <a:lstStyle/>
          <a:p>
            <a:r>
              <a:rPr lang="en-US" dirty="0"/>
              <a:t>1) Control over the services provided to the client	</a:t>
            </a:r>
            <a:endParaRPr lang="en-US" dirty="0"/>
          </a:p>
        </p:txBody>
      </p:sp>
      <p:sp>
        <p:nvSpPr>
          <p:cNvPr id="4" name="Content Placeholder 3"/>
          <p:cNvSpPr>
            <a:spLocks noGrp="1"/>
          </p:cNvSpPr>
          <p:nvPr>
            <p:ph sz="half" idx="2"/>
          </p:nvPr>
        </p:nvSpPr>
        <p:spPr>
          <a:xfrm>
            <a:off x="6094412" y="2600395"/>
            <a:ext cx="4875211" cy="1068085"/>
          </a:xfrm>
        </p:spPr>
        <p:txBody>
          <a:bodyPr/>
          <a:lstStyle/>
          <a:p>
            <a:r>
              <a:rPr lang="en-US" dirty="0"/>
              <a:t>2)Access to private knowledge about the client</a:t>
            </a:r>
            <a:endParaRPr lang="en-US" dirty="0"/>
          </a:p>
        </p:txBody>
      </p:sp>
      <p:graphicFrame>
        <p:nvGraphicFramePr>
          <p:cNvPr id="5" name="Table 4"/>
          <p:cNvGraphicFramePr>
            <a:graphicFrameLocks noGrp="1"/>
          </p:cNvGraphicFramePr>
          <p:nvPr/>
        </p:nvGraphicFramePr>
        <p:xfrm>
          <a:off x="1141411" y="4078966"/>
          <a:ext cx="9905997" cy="2011679"/>
        </p:xfrm>
        <a:graphic>
          <a:graphicData uri="http://schemas.openxmlformats.org/drawingml/2006/table">
            <a:tbl>
              <a:tblPr firstRow="1" bandRow="1">
                <a:tableStyleId>{5C22544A-7EE6-4342-B048-85BDC9FD1C3A}</a:tableStyleId>
              </a:tblPr>
              <a:tblGrid>
                <a:gridCol w="9905997"/>
              </a:tblGrid>
              <a:tr h="2011679">
                <a:tc>
                  <a:txBody>
                    <a:bodyPr/>
                    <a:lstStyle/>
                    <a:p>
                      <a:r>
                        <a:rPr lang="en-US" dirty="0">
                          <a:solidFill>
                            <a:schemeClr val="bg2">
                              <a:lumMod val="60000"/>
                              <a:lumOff val="40000"/>
                            </a:schemeClr>
                          </a:solidFill>
                        </a:rPr>
                        <a:t>It’s important not to let the balance of power slide heavily onto the caregiver’s side of the relationship. Maintaining professional boundaries helps the caregiver maintain a helpful or “therapeutic” relationship with the client.</a:t>
                      </a:r>
                      <a:endParaRPr lang="en-US" dirty="0">
                        <a:solidFill>
                          <a:schemeClr val="bg2">
                            <a:lumMod val="60000"/>
                            <a:lumOff val="40000"/>
                          </a:schemeClr>
                        </a:solidFill>
                      </a:endParaRPr>
                    </a:p>
                    <a:p>
                      <a:endParaRPr lang="en-US" dirty="0">
                        <a:solidFill>
                          <a:schemeClr val="bg2">
                            <a:lumMod val="60000"/>
                            <a:lumOff val="40000"/>
                          </a:schemeClr>
                        </a:solidFill>
                      </a:endParaRPr>
                    </a:p>
                    <a:p>
                      <a:r>
                        <a:rPr lang="en-US" i="1" dirty="0">
                          <a:solidFill>
                            <a:schemeClr val="bg2">
                              <a:lumMod val="60000"/>
                              <a:lumOff val="40000"/>
                            </a:schemeClr>
                          </a:solidFill>
                        </a:rPr>
                        <a:t>*A GOOD QUESTION TO ASK YOURSELF: ARE MY ACTIONS MORE ABOUT MY NEEDS THAN ABOUT THE NEEDS OF MY CLIENT? IF SO, YOU MAY BE CROSSING A PROFESSIONAL BOUNDARY.</a:t>
                      </a:r>
                      <a:endParaRPr lang="en-US" i="1" dirty="0">
                        <a:solidFill>
                          <a:schemeClr val="bg2">
                            <a:lumMod val="60000"/>
                            <a:lumOff val="40000"/>
                          </a:schemeClr>
                        </a:solidFill>
                      </a:endParaRPr>
                    </a:p>
                  </a:txBody>
                  <a:tcPr>
                    <a:solidFill>
                      <a:schemeClr val="tx1"/>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 of Boundary Crossing</a:t>
            </a:r>
            <a:endParaRPr lang="en-US" dirty="0"/>
          </a:p>
        </p:txBody>
      </p:sp>
      <p:sp>
        <p:nvSpPr>
          <p:cNvPr id="3" name="Content Placeholder 2"/>
          <p:cNvSpPr>
            <a:spLocks noGrp="1"/>
          </p:cNvSpPr>
          <p:nvPr>
            <p:ph idx="1"/>
          </p:nvPr>
        </p:nvSpPr>
        <p:spPr>
          <a:xfrm>
            <a:off x="838200" y="2076450"/>
            <a:ext cx="10209211" cy="3975215"/>
          </a:xfrm>
        </p:spPr>
        <p:txBody>
          <a:bodyPr>
            <a:normAutofit/>
          </a:bodyPr>
          <a:lstStyle/>
          <a:p>
            <a:pPr marL="0" indent="0">
              <a:buNone/>
            </a:pPr>
            <a:r>
              <a:rPr lang="en-US" b="1" dirty="0"/>
              <a:t>Sharing Personal Information:</a:t>
            </a:r>
            <a:endParaRPr lang="en-US" b="1" dirty="0"/>
          </a:p>
          <a:p>
            <a:r>
              <a:rPr lang="en-US" dirty="0"/>
              <a:t>Talking about personal life or problems</a:t>
            </a:r>
            <a:endParaRPr lang="en-US" dirty="0"/>
          </a:p>
          <a:p>
            <a:pPr lvl="1"/>
            <a:r>
              <a:rPr lang="en-US" dirty="0"/>
              <a:t>Results in them taking on your worries- sees you as a friend</a:t>
            </a:r>
            <a:endParaRPr lang="en-US" dirty="0"/>
          </a:p>
          <a:p>
            <a:pPr lvl="1"/>
            <a:endParaRPr lang="en-US" dirty="0"/>
          </a:p>
          <a:p>
            <a:pPr marL="0" indent="0">
              <a:buNone/>
            </a:pPr>
            <a:r>
              <a:rPr lang="en-US" b="1" dirty="0"/>
              <a:t>Not Seeing Behavior as Symptomatic</a:t>
            </a:r>
            <a:endParaRPr lang="en-US" b="1" dirty="0"/>
          </a:p>
          <a:p>
            <a:r>
              <a:rPr lang="en-US" dirty="0"/>
              <a:t>Caregiver reacting emotionally to actions of a client and forget that those actions are caused by a disorder or disease (symptomatic). You may lose sight of your role or miss important information from client= lead to abuse or neglect of a client.</a:t>
            </a:r>
            <a:endParaRPr lang="en-US" dirty="0"/>
          </a:p>
          <a:p>
            <a:pPr marL="0" indent="0">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Staying In Bounds Examples:</a:t>
            </a:r>
            <a:endParaRPr lang="en-US" dirty="0"/>
          </a:p>
        </p:txBody>
      </p:sp>
      <p:sp>
        <p:nvSpPr>
          <p:cNvPr id="6" name="Text Placeholder 5"/>
          <p:cNvSpPr>
            <a:spLocks noGrp="1"/>
          </p:cNvSpPr>
          <p:nvPr>
            <p:ph type="body" idx="1"/>
          </p:nvPr>
        </p:nvSpPr>
        <p:spPr>
          <a:xfrm>
            <a:off x="1370018" y="1690688"/>
            <a:ext cx="4649783" cy="823912"/>
          </a:xfrm>
        </p:spPr>
        <p:txBody>
          <a:bodyPr>
            <a:normAutofit/>
          </a:bodyPr>
          <a:lstStyle/>
          <a:p>
            <a:r>
              <a:rPr lang="en-US" sz="2800" dirty="0"/>
              <a:t>Sharing personal info</a:t>
            </a:r>
            <a:endParaRPr lang="en-US" sz="2800" dirty="0"/>
          </a:p>
        </p:txBody>
      </p:sp>
      <p:sp>
        <p:nvSpPr>
          <p:cNvPr id="7" name="Content Placeholder 6"/>
          <p:cNvSpPr>
            <a:spLocks noGrp="1"/>
          </p:cNvSpPr>
          <p:nvPr>
            <p:ph sz="half" idx="2"/>
          </p:nvPr>
        </p:nvSpPr>
        <p:spPr>
          <a:xfrm>
            <a:off x="1141410" y="3073397"/>
            <a:ext cx="4878391" cy="3028145"/>
          </a:xfrm>
        </p:spPr>
        <p:txBody>
          <a:bodyPr>
            <a:normAutofit fontScale="92500" lnSpcReduction="20000"/>
          </a:bodyPr>
          <a:lstStyle/>
          <a:p>
            <a:r>
              <a:rPr lang="en-US" dirty="0"/>
              <a:t>Use caution when talking to a client about your personal life</a:t>
            </a:r>
            <a:endParaRPr lang="en-US" dirty="0"/>
          </a:p>
          <a:p>
            <a:r>
              <a:rPr lang="en-US" dirty="0"/>
              <a:t>Do not share information because you need to talk, or to help you feel better</a:t>
            </a:r>
            <a:endParaRPr lang="en-US" dirty="0"/>
          </a:p>
          <a:p>
            <a:r>
              <a:rPr lang="en-US" dirty="0"/>
              <a:t>Remember that your relationship with your client must be therapeutic, not social</a:t>
            </a:r>
            <a:endParaRPr lang="en-US" dirty="0"/>
          </a:p>
        </p:txBody>
      </p:sp>
      <p:sp>
        <p:nvSpPr>
          <p:cNvPr id="8" name="Text Placeholder 7"/>
          <p:cNvSpPr>
            <a:spLocks noGrp="1"/>
          </p:cNvSpPr>
          <p:nvPr>
            <p:ph type="body" sz="quarter" idx="3"/>
          </p:nvPr>
        </p:nvSpPr>
        <p:spPr>
          <a:xfrm>
            <a:off x="6400808" y="1970086"/>
            <a:ext cx="4646602" cy="823912"/>
          </a:xfrm>
        </p:spPr>
        <p:txBody>
          <a:bodyPr>
            <a:noAutofit/>
          </a:bodyPr>
          <a:lstStyle/>
          <a:p>
            <a:r>
              <a:rPr lang="en-US" sz="2800" dirty="0"/>
              <a:t>Not seeing behavior as symptomatic</a:t>
            </a:r>
            <a:endParaRPr lang="en-US" sz="2800" dirty="0"/>
          </a:p>
        </p:txBody>
      </p:sp>
      <p:sp>
        <p:nvSpPr>
          <p:cNvPr id="9" name="Content Placeholder 8"/>
          <p:cNvSpPr>
            <a:spLocks noGrp="1"/>
          </p:cNvSpPr>
          <p:nvPr>
            <p:ph sz="quarter" idx="4"/>
          </p:nvPr>
        </p:nvSpPr>
        <p:spPr>
          <a:xfrm>
            <a:off x="6172200" y="3073397"/>
            <a:ext cx="4875210" cy="3028145"/>
          </a:xfrm>
        </p:spPr>
        <p:txBody>
          <a:bodyPr>
            <a:normAutofit fontScale="92500" lnSpcReduction="20000"/>
          </a:bodyPr>
          <a:lstStyle/>
          <a:p>
            <a:r>
              <a:rPr lang="en-US" dirty="0"/>
              <a:t>Be aware that a client’s behavior is the result of a disease or disorder</a:t>
            </a:r>
            <a:endParaRPr lang="en-US" dirty="0"/>
          </a:p>
          <a:p>
            <a:r>
              <a:rPr lang="en-US" dirty="0"/>
              <a:t>Know the client’s care plan</a:t>
            </a:r>
            <a:endParaRPr lang="en-US" dirty="0"/>
          </a:p>
          <a:p>
            <a:r>
              <a:rPr lang="en-US" dirty="0"/>
              <a:t>If you are about to respond emotionally or reflexively to the negative behavior of a client, step-back and re-approach the client later</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Staying In Bounds Cont.	</a:t>
            </a:r>
            <a:endParaRPr lang="en-US" dirty="0"/>
          </a:p>
        </p:txBody>
      </p:sp>
      <p:sp>
        <p:nvSpPr>
          <p:cNvPr id="3" name="Content Placeholder 2"/>
          <p:cNvSpPr>
            <a:spLocks noGrp="1"/>
          </p:cNvSpPr>
          <p:nvPr>
            <p:ph sz="half" idx="1"/>
          </p:nvPr>
        </p:nvSpPr>
        <p:spPr/>
        <p:txBody>
          <a:bodyPr>
            <a:normAutofit lnSpcReduction="10000"/>
          </a:bodyPr>
          <a:lstStyle/>
          <a:p>
            <a:pPr marL="0" indent="0">
              <a:buNone/>
            </a:pPr>
            <a:r>
              <a:rPr lang="en-US" sz="2800" b="1" dirty="0"/>
              <a:t>Unprofessional Demeanor:</a:t>
            </a:r>
            <a:endParaRPr lang="en-US" sz="2800" b="1" dirty="0"/>
          </a:p>
          <a:p>
            <a:pPr marL="0" indent="0">
              <a:buNone/>
            </a:pPr>
            <a:r>
              <a:rPr lang="en-US" dirty="0"/>
              <a:t>Demeanor includes appearance, tone and volume of voice, speech patterns, body language, etc.</a:t>
            </a:r>
            <a:endParaRPr lang="en-US" dirty="0"/>
          </a:p>
          <a:p>
            <a:r>
              <a:rPr lang="en-US" dirty="0"/>
              <a:t>Professional demeanor affects how others perceive you. Personal and professional demeanor may be different.</a:t>
            </a:r>
            <a:endParaRPr lang="en-US" dirty="0"/>
          </a:p>
        </p:txBody>
      </p:sp>
      <p:sp>
        <p:nvSpPr>
          <p:cNvPr id="4" name="Content Placeholder 3"/>
          <p:cNvSpPr>
            <a:spLocks noGrp="1"/>
          </p:cNvSpPr>
          <p:nvPr>
            <p:ph sz="half" idx="2"/>
          </p:nvPr>
        </p:nvSpPr>
        <p:spPr/>
        <p:txBody>
          <a:bodyPr>
            <a:normAutofit lnSpcReduction="10000"/>
          </a:bodyPr>
          <a:lstStyle/>
          <a:p>
            <a:pPr marL="0" indent="0">
              <a:buNone/>
            </a:pPr>
            <a:r>
              <a:rPr lang="en-US" sz="2800" b="1" dirty="0"/>
              <a:t>Gifts /tips/ favors:</a:t>
            </a:r>
            <a:endParaRPr lang="en-US" sz="2800" b="1" dirty="0"/>
          </a:p>
          <a:p>
            <a:pPr marL="0" indent="0">
              <a:buNone/>
            </a:pPr>
            <a:r>
              <a:rPr lang="en-US" dirty="0"/>
              <a:t>Giving or receiving gifts, or doing special favors, can blur the line between a personal relationship and a professional one. Accepting a gift from a client might be taken as FRAUD or THEFT by another person or family member.</a:t>
            </a:r>
            <a:endParaRPr lang="en-US" dirty="0"/>
          </a:p>
          <a:p>
            <a:r>
              <a:rPr lang="en-US" dirty="0"/>
              <a:t>Follow Advantage policy, say “No” graciously to client, or “I am not allowed”. </a:t>
            </a:r>
            <a:endParaRPr lang="en-US" dirty="0"/>
          </a:p>
          <a:p>
            <a:pPr marL="0" indent="0">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Getting Back In-Bounds</a:t>
            </a:r>
            <a:endParaRPr lang="en-US" dirty="0"/>
          </a:p>
        </p:txBody>
      </p:sp>
      <p:sp>
        <p:nvSpPr>
          <p:cNvPr id="3" name="Content Placeholder 2"/>
          <p:cNvSpPr>
            <a:spLocks noGrp="1"/>
          </p:cNvSpPr>
          <p:nvPr>
            <p:ph idx="1"/>
          </p:nvPr>
        </p:nvSpPr>
        <p:spPr/>
        <p:txBody>
          <a:bodyPr>
            <a:normAutofit/>
          </a:bodyPr>
          <a:lstStyle/>
          <a:p>
            <a:pPr marL="0" indent="0">
              <a:buNone/>
            </a:pPr>
            <a:r>
              <a:rPr lang="en-US" b="1" dirty="0"/>
              <a:t>What to do?</a:t>
            </a:r>
            <a:endParaRPr lang="en-US" b="1" dirty="0"/>
          </a:p>
          <a:p>
            <a:r>
              <a:rPr lang="en-US" dirty="0"/>
              <a:t>Talk to a trusted colleague/office personnel</a:t>
            </a:r>
            <a:endParaRPr lang="en-US" dirty="0"/>
          </a:p>
          <a:p>
            <a:r>
              <a:rPr lang="en-US" dirty="0"/>
              <a:t>Talk to your supervisor or manager</a:t>
            </a:r>
            <a:endParaRPr lang="en-US" dirty="0"/>
          </a:p>
          <a:p>
            <a:r>
              <a:rPr lang="en-US" dirty="0"/>
              <a:t>Consider a re-assignment</a:t>
            </a:r>
            <a:endParaRPr lang="en-US" dirty="0"/>
          </a:p>
          <a:p>
            <a:r>
              <a:rPr lang="en-US" dirty="0"/>
              <a:t>Explain to clients that you are unable to behave in certain ways due to  professional guidelines</a:t>
            </a:r>
            <a:endParaRPr lang="en-US" dirty="0"/>
          </a:p>
          <a:p>
            <a:r>
              <a:rPr lang="en-US" dirty="0"/>
              <a:t>To protect yourself, draw a line between your work life and your private life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Sharing personal information example:</a:t>
            </a:r>
            <a:endParaRPr lang="en-US" dirty="0"/>
          </a:p>
        </p:txBody>
      </p:sp>
      <p:sp>
        <p:nvSpPr>
          <p:cNvPr id="3" name="Content Placeholder 2"/>
          <p:cNvSpPr>
            <a:spLocks noGrp="1"/>
          </p:cNvSpPr>
          <p:nvPr>
            <p:ph idx="1"/>
          </p:nvPr>
        </p:nvSpPr>
        <p:spPr/>
        <p:txBody>
          <a:bodyPr>
            <a:normAutofit/>
          </a:bodyPr>
          <a:lstStyle/>
          <a:p>
            <a:r>
              <a:rPr lang="en-US" dirty="0"/>
              <a:t>Polly is a 28 year-old home health aide with two children.  Bess, a 90-year old widow, is one of Polly’s patients.  Polly is going through a divorce and seems to be on an emotional roller coaster lately.  Polly feels better when she can talk about her situation.  Recently, she has begun to share her experiences with Bess, including details of her ex-husband’s infidelity, his failure to pay child support, her dire financial situation, and her children’s unhappiness.  Bess seems to be a sympathetic “ear” for Polly and listens attentively when Polly shares her experiences.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3795</Words>
  <Application>WPS Presentation</Application>
  <PresentationFormat>Widescreen</PresentationFormat>
  <Paragraphs>85</Paragraphs>
  <Slides>10</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10</vt:i4>
      </vt:variant>
    </vt:vector>
  </HeadingPairs>
  <TitlesOfParts>
    <vt:vector size="18" baseType="lpstr">
      <vt:lpstr>Arial</vt:lpstr>
      <vt:lpstr>SimSun</vt:lpstr>
      <vt:lpstr>Wingdings</vt:lpstr>
      <vt:lpstr>Calibri Light</vt:lpstr>
      <vt:lpstr>Calibri</vt:lpstr>
      <vt:lpstr>Microsoft YaHei</vt:lpstr>
      <vt:lpstr>Arial Unicode MS</vt:lpstr>
      <vt:lpstr>Office Theme</vt:lpstr>
      <vt:lpstr>Boundaries</vt:lpstr>
      <vt:lpstr>Learning points</vt:lpstr>
      <vt:lpstr>What are professional boundaries??	</vt:lpstr>
      <vt:lpstr>The caregiver-client relationship	  The CAREGIVER HAS A POWERFUL ROLE IN THE RELATIONSHIP BETWEEN CAREGIVER AND CLIENT. </vt:lpstr>
      <vt:lpstr>Type of Boundary Crossing</vt:lpstr>
      <vt:lpstr>Staying In Bounds Examples:</vt:lpstr>
      <vt:lpstr>Staying In Bounds Cont.	</vt:lpstr>
      <vt:lpstr>Getting Back In-Bounds</vt:lpstr>
      <vt:lpstr>Sharing personal information example:</vt:lpstr>
      <vt:lpstr>Discussion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Boundaries</dc:title>
  <dc:creator>homeadvantage12@gmail.com</dc:creator>
  <cp:lastModifiedBy>weidn</cp:lastModifiedBy>
  <cp:revision>14</cp:revision>
  <dcterms:created xsi:type="dcterms:W3CDTF">2019-02-04T15:11:00Z</dcterms:created>
  <dcterms:modified xsi:type="dcterms:W3CDTF">2021-10-01T17:06:04Z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D360C0D6CB5F4F74AC55BE7F98C8FB2A</vt:lpwstr>
  </property>
  <property fmtid="{D5CDD505-2E9C-101B-9397-08002B2CF9AE}" pid="3" name="KSOProductBuildVer">
    <vt:lpwstr>1033-11.2.0.10323</vt:lpwstr>
  </property>
</Properties>
</file>